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04" y="5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8FF4-FADE-451B-8EDE-21C8F4C44D6B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E50-C066-4F5A-90DD-4D12B7CB11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8571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8FF4-FADE-451B-8EDE-21C8F4C44D6B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E50-C066-4F5A-90DD-4D12B7CB11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443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8FF4-FADE-451B-8EDE-21C8F4C44D6B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E50-C066-4F5A-90DD-4D12B7CB11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810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8FF4-FADE-451B-8EDE-21C8F4C44D6B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E50-C066-4F5A-90DD-4D12B7CB11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303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8FF4-FADE-451B-8EDE-21C8F4C44D6B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E50-C066-4F5A-90DD-4D12B7CB11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4591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8FF4-FADE-451B-8EDE-21C8F4C44D6B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E50-C066-4F5A-90DD-4D12B7CB11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3663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8FF4-FADE-451B-8EDE-21C8F4C44D6B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E50-C066-4F5A-90DD-4D12B7CB11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6469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8FF4-FADE-451B-8EDE-21C8F4C44D6B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E50-C066-4F5A-90DD-4D12B7CB11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7403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8FF4-FADE-451B-8EDE-21C8F4C44D6B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E50-C066-4F5A-90DD-4D12B7CB11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2152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8FF4-FADE-451B-8EDE-21C8F4C44D6B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E50-C066-4F5A-90DD-4D12B7CB11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6242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8FF4-FADE-451B-8EDE-21C8F4C44D6B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E50-C066-4F5A-90DD-4D12B7CB11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152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28FF4-FADE-451B-8EDE-21C8F4C44D6B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80E50-C066-4F5A-90DD-4D12B7CB11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32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-inoue\AppData\Local\Microsoft\Windows\Temporary Internet Files\Content.IE5\SHRGPFJG\MC90022340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742" y="2267744"/>
            <a:ext cx="2160240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雲形吹き出し 4"/>
          <p:cNvSpPr/>
          <p:nvPr/>
        </p:nvSpPr>
        <p:spPr>
          <a:xfrm>
            <a:off x="188640" y="0"/>
            <a:ext cx="3161545" cy="2088232"/>
          </a:xfrm>
          <a:prstGeom prst="cloudCallout">
            <a:avLst>
              <a:gd name="adj1" fmla="val 61964"/>
              <a:gd name="adj2" fmla="val 56189"/>
            </a:avLst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雲形吹き出し 5"/>
          <p:cNvSpPr/>
          <p:nvPr/>
        </p:nvSpPr>
        <p:spPr>
          <a:xfrm>
            <a:off x="4149080" y="0"/>
            <a:ext cx="2664296" cy="1979712"/>
          </a:xfrm>
          <a:prstGeom prst="cloudCallout">
            <a:avLst>
              <a:gd name="adj1" fmla="val -43573"/>
              <a:gd name="adj2" fmla="val 62200"/>
            </a:avLst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25144" y="474823"/>
            <a:ext cx="1656184" cy="9694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900" dirty="0" smtClean="0">
                <a:latin typeface="HGP創英角ｺﾞｼｯｸUB" pitchFamily="50" charset="-128"/>
                <a:ea typeface="HGP創英角ｺﾞｼｯｸUB" pitchFamily="50" charset="-128"/>
              </a:rPr>
              <a:t>今月の生活費が足りない・・・</a:t>
            </a:r>
            <a:endParaRPr kumimoji="1" lang="en-US" altLang="ja-JP" sz="19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1900" dirty="0">
                <a:latin typeface="HGP創英角ｺﾞｼｯｸUB" pitchFamily="50" charset="-128"/>
                <a:ea typeface="HGP創英角ｺﾞｼｯｸUB" pitchFamily="50" charset="-128"/>
              </a:rPr>
              <a:t>どうしよう・・・</a:t>
            </a:r>
            <a:endParaRPr kumimoji="1" lang="ja-JP" altLang="en-US" sz="19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64704" y="474823"/>
            <a:ext cx="2088232" cy="9694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900" dirty="0" smtClean="0">
                <a:latin typeface="HGP創英角ｺﾞｼｯｸUB" pitchFamily="50" charset="-128"/>
                <a:ea typeface="HGP創英角ｺﾞｼｯｸUB" pitchFamily="50" charset="-128"/>
              </a:rPr>
              <a:t>借金のことばかり考えてしまう・・</a:t>
            </a:r>
            <a:endParaRPr kumimoji="1" lang="en-US" altLang="ja-JP" sz="19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kumimoji="1" lang="ja-JP" altLang="en-US" sz="1900" dirty="0" smtClean="0">
                <a:latin typeface="HGP創英角ｺﾞｼｯｸUB" pitchFamily="50" charset="-128"/>
                <a:ea typeface="HGP創英角ｺﾞｼｯｸUB" pitchFamily="50" charset="-128"/>
              </a:rPr>
              <a:t>眠れない・・・・</a:t>
            </a:r>
            <a:endParaRPr kumimoji="1" lang="ja-JP" altLang="en-US" sz="19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-56976" y="5090786"/>
            <a:ext cx="691497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solidFill>
                  <a:srgbClr val="FF3300"/>
                </a:solidFill>
                <a:latin typeface="HGP創英角ｺﾞｼｯｸUB" pitchFamily="50" charset="-128"/>
                <a:ea typeface="HGP創英角ｺﾞｼｯｸUB" pitchFamily="50" charset="-128"/>
              </a:rPr>
              <a:t>～  さまざまなお悩みをお抱えの方なら、どなたでもご相談ください  ～</a:t>
            </a:r>
            <a:endParaRPr kumimoji="1" lang="ja-JP" altLang="en-US" dirty="0">
              <a:solidFill>
                <a:srgbClr val="FF33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50475" y="4286100"/>
            <a:ext cx="69149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4400" dirty="0" smtClean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消費生活なんでも相談会</a:t>
            </a:r>
            <a:endParaRPr kumimoji="1" lang="ja-JP" altLang="en-US" sz="4400" dirty="0"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890" y="5472524"/>
            <a:ext cx="6858000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latin typeface="HGP創英角ｺﾞｼｯｸUB" pitchFamily="50" charset="-128"/>
                <a:ea typeface="HGP創英角ｺﾞｼｯｸUB" pitchFamily="50" charset="-128"/>
              </a:rPr>
              <a:t> </a:t>
            </a:r>
            <a:r>
              <a:rPr lang="ja-JP" altLang="en-US" sz="2800" dirty="0" smtClean="0">
                <a:latin typeface="HGP創英角ｺﾞｼｯｸUB" pitchFamily="50" charset="-128"/>
                <a:ea typeface="HGP創英角ｺﾞｼｯｸUB" pitchFamily="50" charset="-128"/>
              </a:rPr>
              <a:t>期日　</a:t>
            </a:r>
            <a:r>
              <a:rPr lang="ja-JP" altLang="en-US" sz="2800" dirty="0" smtClean="0">
                <a:latin typeface="HGP創英角ｺﾞｼｯｸUB" pitchFamily="50" charset="-128"/>
                <a:ea typeface="HGP創英角ｺﾞｼｯｸUB" pitchFamily="50" charset="-128"/>
              </a:rPr>
              <a:t>令和７年</a:t>
            </a:r>
            <a:r>
              <a:rPr lang="ja-JP" altLang="en-US" sz="2800" dirty="0" smtClean="0">
                <a:latin typeface="HGP創英角ｺﾞｼｯｸUB" pitchFamily="50" charset="-128"/>
                <a:ea typeface="HGP創英角ｺﾞｼｯｸUB" pitchFamily="50" charset="-128"/>
              </a:rPr>
              <a:t>１０月</a:t>
            </a:r>
            <a:r>
              <a:rPr lang="ja-JP" altLang="en-US" sz="2800" dirty="0" smtClean="0">
                <a:latin typeface="HGP創英角ｺﾞｼｯｸUB" pitchFamily="50" charset="-128"/>
                <a:ea typeface="HGP創英角ｺﾞｼｯｸUB" pitchFamily="50" charset="-128"/>
              </a:rPr>
              <a:t>１</a:t>
            </a:r>
            <a:r>
              <a:rPr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２</a:t>
            </a:r>
            <a:r>
              <a:rPr lang="ja-JP" altLang="en-US" sz="2800" dirty="0" smtClean="0">
                <a:latin typeface="HGP創英角ｺﾞｼｯｸUB" pitchFamily="50" charset="-128"/>
                <a:ea typeface="HGP創英角ｺﾞｼｯｸUB" pitchFamily="50" charset="-128"/>
              </a:rPr>
              <a:t>日</a:t>
            </a:r>
            <a:r>
              <a:rPr lang="ja-JP" altLang="en-US" sz="2800" dirty="0" smtClean="0">
                <a:latin typeface="HGP創英角ｺﾞｼｯｸUB" pitchFamily="50" charset="-128"/>
                <a:ea typeface="HGP創英角ｺﾞｼｯｸUB" pitchFamily="50" charset="-128"/>
              </a:rPr>
              <a:t>（日曜日）</a:t>
            </a:r>
            <a:endParaRPr lang="en-US" altLang="ja-JP" sz="28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endParaRPr lang="en-US" altLang="ja-JP" sz="5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kumimoji="1" lang="ja-JP" altLang="en-US" sz="2400" dirty="0" smtClean="0">
                <a:latin typeface="HGP創英角ｺﾞｼｯｸUB" pitchFamily="50" charset="-128"/>
                <a:ea typeface="HGP創英角ｺﾞｼｯｸUB" pitchFamily="50" charset="-128"/>
              </a:rPr>
              <a:t>　　 　　</a:t>
            </a:r>
            <a:r>
              <a:rPr kumimoji="1"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午前１０時～午後３時（受付開始：午前９時</a:t>
            </a:r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５</a:t>
            </a:r>
            <a:r>
              <a:rPr lang="ja-JP" altLang="en-US" sz="2000" dirty="0">
                <a:latin typeface="HGP創英角ｺﾞｼｯｸUB" pitchFamily="50" charset="-128"/>
                <a:ea typeface="HGP創英角ｺﾞｼｯｸUB" pitchFamily="50" charset="-128"/>
              </a:rPr>
              <a:t>０</a:t>
            </a:r>
            <a:r>
              <a:rPr kumimoji="1"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分）</a:t>
            </a:r>
            <a:endParaRPr kumimoji="1" lang="en-US" altLang="ja-JP" sz="24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endParaRPr lang="en-US" altLang="ja-JP" sz="5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2400" dirty="0" smtClean="0">
                <a:latin typeface="HGP創英角ｺﾞｼｯｸUB" pitchFamily="50" charset="-128"/>
                <a:ea typeface="HGP創英角ｺﾞｼｯｸUB" pitchFamily="50" charset="-128"/>
              </a:rPr>
              <a:t> </a:t>
            </a:r>
            <a:r>
              <a:rPr lang="ja-JP" altLang="en-US" sz="2800" dirty="0" smtClean="0">
                <a:latin typeface="HGP創英角ｺﾞｼｯｸUB" pitchFamily="50" charset="-128"/>
                <a:ea typeface="HGP創英角ｺﾞｼｯｸUB" pitchFamily="50" charset="-128"/>
              </a:rPr>
              <a:t>場所　</a:t>
            </a:r>
            <a:r>
              <a:rPr lang="ja-JP" altLang="en-US" sz="2400" dirty="0" smtClean="0">
                <a:latin typeface="HGP創英角ｺﾞｼｯｸUB" pitchFamily="50" charset="-128"/>
                <a:ea typeface="HGP創英角ｺﾞｼｯｸUB" pitchFamily="50" charset="-128"/>
              </a:rPr>
              <a:t>人吉市役所２階　相談室</a:t>
            </a:r>
            <a:endParaRPr lang="en-US" altLang="ja-JP" sz="8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2400" dirty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en-US" sz="2400" dirty="0" smtClean="0">
                <a:latin typeface="HGP創英角ｺﾞｼｯｸUB" pitchFamily="50" charset="-128"/>
                <a:ea typeface="HGP創英角ｺﾞｼｯｸUB" pitchFamily="50" charset="-128"/>
              </a:rPr>
              <a:t>（相談員）　弁護士・司法書士・臨床心理士・</a:t>
            </a:r>
            <a:endParaRPr lang="en-US" altLang="ja-JP" sz="24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2400" dirty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en-US" sz="2400" dirty="0" smtClean="0">
                <a:latin typeface="HGP創英角ｺﾞｼｯｸUB" pitchFamily="50" charset="-128"/>
                <a:ea typeface="HGP創英角ｺﾞｼｯｸUB" pitchFamily="50" charset="-128"/>
              </a:rPr>
              <a:t>　　　　　　　行政相談委員</a:t>
            </a:r>
            <a:endParaRPr lang="en-US" altLang="ja-JP" sz="24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endParaRPr lang="en-US" altLang="ja-JP" sz="5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dirty="0" smtClean="0">
                <a:solidFill>
                  <a:srgbClr val="0070C0"/>
                </a:solidFill>
                <a:latin typeface="HGP創英角ｺﾞｼｯｸUB" pitchFamily="50" charset="-128"/>
                <a:ea typeface="HGP創英角ｺﾞｼｯｸUB" pitchFamily="50" charset="-128"/>
              </a:rPr>
              <a:t>※</a:t>
            </a:r>
            <a:r>
              <a:rPr lang="ja-JP" altLang="en-US" dirty="0" smtClean="0">
                <a:solidFill>
                  <a:srgbClr val="0070C0"/>
                </a:solidFill>
                <a:latin typeface="HGP創英角ｺﾞｼｯｸUB" pitchFamily="50" charset="-128"/>
                <a:ea typeface="HGP創英角ｺﾞｼｯｸUB" pitchFamily="50" charset="-128"/>
              </a:rPr>
              <a:t>　予約優先。確実に相談されたい方は事前予約をお勧めします。</a:t>
            </a:r>
            <a:endParaRPr kumimoji="1" lang="ja-JP" altLang="en-US" dirty="0">
              <a:solidFill>
                <a:srgbClr val="0070C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890" y="8236059"/>
            <a:ext cx="6858000" cy="90794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dist"/>
            <a:r>
              <a:rPr kumimoji="1" lang="ja-JP" altLang="en-US" sz="2400" dirty="0" smtClean="0">
                <a:latin typeface="HGP創英角ｺﾞｼｯｸUB" pitchFamily="50" charset="-128"/>
                <a:ea typeface="HGP創英角ｺﾞｼｯｸUB" pitchFamily="50" charset="-128"/>
              </a:rPr>
              <a:t>予約・お問い合わせ先　人吉市消費生活センター</a:t>
            </a:r>
            <a:endParaRPr kumimoji="1" lang="en-US" altLang="ja-JP" sz="24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dist"/>
            <a:endParaRPr kumimoji="1" lang="en-US" altLang="ja-JP" sz="5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kumimoji="1" lang="ja-JP" altLang="en-US" sz="2400" dirty="0" smtClean="0">
                <a:latin typeface="HGP創英角ｺﾞｼｯｸUB" pitchFamily="50" charset="-128"/>
                <a:ea typeface="HGP創英角ｺﾞｼｯｸUB" pitchFamily="50" charset="-128"/>
                <a:sym typeface="Wingdings"/>
              </a:rPr>
              <a:t>　２２－２１１１（</a:t>
            </a:r>
            <a:r>
              <a:rPr kumimoji="1" lang="ja-JP" altLang="en-US" sz="2400" smtClean="0">
                <a:latin typeface="HGP創英角ｺﾞｼｯｸUB" pitchFamily="50" charset="-128"/>
                <a:ea typeface="HGP創英角ｺﾞｼｯｸUB" pitchFamily="50" charset="-128"/>
                <a:sym typeface="Wingdings"/>
              </a:rPr>
              <a:t>内線</a:t>
            </a:r>
            <a:r>
              <a:rPr kumimoji="1" lang="ja-JP" altLang="en-US" sz="2400" smtClean="0">
                <a:latin typeface="HGP創英角ｺﾞｼｯｸUB" pitchFamily="50" charset="-128"/>
                <a:ea typeface="HGP創英角ｺﾞｼｯｸUB" pitchFamily="50" charset="-128"/>
                <a:sym typeface="Wingdings"/>
              </a:rPr>
              <a:t>１０６０）</a:t>
            </a:r>
            <a:r>
              <a:rPr kumimoji="1" lang="ja-JP" altLang="en-US" sz="2400" dirty="0" smtClean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kumimoji="1" lang="ja-JP" altLang="en-US" dirty="0" smtClean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3" name="雲形吹き出し 12"/>
          <p:cNvSpPr/>
          <p:nvPr/>
        </p:nvSpPr>
        <p:spPr>
          <a:xfrm>
            <a:off x="4992982" y="2267744"/>
            <a:ext cx="1869908" cy="1800200"/>
          </a:xfrm>
          <a:prstGeom prst="cloudCallout">
            <a:avLst>
              <a:gd name="adj1" fmla="val -66790"/>
              <a:gd name="adj2" fmla="val -28204"/>
            </a:avLst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229200" y="2699792"/>
            <a:ext cx="1368152" cy="646331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P創英角ｺﾞｼｯｸUB" pitchFamily="50" charset="-128"/>
                <a:ea typeface="HGP創英角ｺﾞｼｯｸUB" pitchFamily="50" charset="-128"/>
              </a:rPr>
              <a:t>土地や相続のこと・・・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0253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149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Calibri</vt:lpstr>
      <vt:lpstr>Wingdings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hitoyoshi</dc:creator>
  <cp:lastModifiedBy>高澤絹代</cp:lastModifiedBy>
  <cp:revision>25</cp:revision>
  <cp:lastPrinted>2022-10-04T05:17:44Z</cp:lastPrinted>
  <dcterms:created xsi:type="dcterms:W3CDTF">2013-08-16T01:21:00Z</dcterms:created>
  <dcterms:modified xsi:type="dcterms:W3CDTF">2025-09-11T05:30:36Z</dcterms:modified>
</cp:coreProperties>
</file>